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43891200" cy="32918400"/>
  <p:notesSz cx="6881813" cy="9296400"/>
  <p:defaultTextStyle>
    <a:defPPr>
      <a:defRPr lang="en-US"/>
    </a:defPPr>
    <a:lvl1pPr marL="0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89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7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16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556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944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33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72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111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  <a:srgbClr val="0000FF"/>
    <a:srgbClr val="960000"/>
    <a:srgbClr val="FDBFF4"/>
    <a:srgbClr val="BFEEFD"/>
    <a:srgbClr val="9FFFFF"/>
    <a:srgbClr val="FFFF66"/>
    <a:srgbClr val="67FF57"/>
    <a:srgbClr val="2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6830" autoAdjust="0"/>
  </p:normalViewPr>
  <p:slideViewPr>
    <p:cSldViewPr>
      <p:cViewPr>
        <p:scale>
          <a:sx n="33" d="100"/>
          <a:sy n="33" d="100"/>
        </p:scale>
        <p:origin x="672" y="-41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7A4240C-AF0D-417D-81E9-0E412DC16EE4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7F883FE-866E-4718-9E8F-DB14D92E3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1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83FE-866E-4718-9E8F-DB14D92E32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2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8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777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167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55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3" cy="22517102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89" indent="0">
              <a:buNone/>
              <a:defRPr sz="13400"/>
            </a:lvl2pPr>
            <a:lvl3pPr marL="4388777" indent="0">
              <a:buNone/>
              <a:defRPr sz="11500"/>
            </a:lvl3pPr>
            <a:lvl4pPr marL="6583167" indent="0">
              <a:buNone/>
              <a:defRPr sz="9600"/>
            </a:lvl4pPr>
            <a:lvl5pPr marL="8777556" indent="0">
              <a:buNone/>
              <a:defRPr sz="9600"/>
            </a:lvl5pPr>
            <a:lvl6pPr marL="10971944" indent="0">
              <a:buNone/>
              <a:defRPr sz="9600"/>
            </a:lvl6pPr>
            <a:lvl7pPr marL="13166333" indent="0">
              <a:buNone/>
              <a:defRPr sz="9600"/>
            </a:lvl7pPr>
            <a:lvl8pPr marL="15360723" indent="0">
              <a:buNone/>
              <a:defRPr sz="9600"/>
            </a:lvl8pPr>
            <a:lvl9pPr marL="17555111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77" tIns="219439" rIns="438877" bIns="21943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877" tIns="219439" rIns="438877" bIns="2194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489F7-67C8-4D98-8AD7-B2D2381D5DF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777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91" indent="-1645791" algn="l" defTabSz="4388777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882" indent="-1371493" algn="l" defTabSz="4388777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973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61" indent="-1097194" algn="l" defTabSz="4388777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750" indent="-1097194" algn="l" defTabSz="4388777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13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52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917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305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89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7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16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556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944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33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72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111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Down Arrow 128"/>
          <p:cNvSpPr/>
          <p:nvPr/>
        </p:nvSpPr>
        <p:spPr>
          <a:xfrm rot="432601">
            <a:off x="23662521" y="4455048"/>
            <a:ext cx="4267200" cy="18513884"/>
          </a:xfrm>
          <a:prstGeom prst="downArrow">
            <a:avLst/>
          </a:prstGeom>
          <a:solidFill>
            <a:schemeClr val="accent1">
              <a:lumMod val="40000"/>
              <a:lumOff val="6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3342101" y="12647262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>
                <a:solidFill>
                  <a:srgbClr val="0000FF"/>
                </a:solidFill>
              </a:rPr>
              <a:t>Intro to </a:t>
            </a:r>
            <a:r>
              <a:rPr lang="it-IT" sz="2800" b="1" dirty="0" smtClean="0">
                <a:solidFill>
                  <a:srgbClr val="0000FF"/>
                </a:solidFill>
              </a:rPr>
              <a:t/>
            </a:r>
            <a:br>
              <a:rPr lang="it-IT" sz="2800" b="1" dirty="0" smtClean="0">
                <a:solidFill>
                  <a:srgbClr val="0000FF"/>
                </a:solidFill>
              </a:rPr>
            </a:br>
            <a:r>
              <a:rPr lang="it-IT" sz="2800" b="1" dirty="0" smtClean="0">
                <a:solidFill>
                  <a:srgbClr val="0000FF"/>
                </a:solidFill>
              </a:rPr>
              <a:t>Comp </a:t>
            </a:r>
            <a:r>
              <a:rPr lang="it-IT" sz="2800" b="1" dirty="0">
                <a:solidFill>
                  <a:srgbClr val="0000FF"/>
                </a:solidFill>
              </a:rPr>
              <a:t>NW &amp; Data Comm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1412378" y="9010463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Gen Ed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Math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174" name="Straight Arrow Connector 41"/>
          <p:cNvCxnSpPr/>
          <p:nvPr/>
        </p:nvCxnSpPr>
        <p:spPr>
          <a:xfrm flipH="1">
            <a:off x="29032200" y="6413126"/>
            <a:ext cx="2057400" cy="259733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>
            <a:spLocks noChangeAspect="1"/>
          </p:cNvSpPr>
          <p:nvPr/>
        </p:nvSpPr>
        <p:spPr>
          <a:xfrm>
            <a:off x="23340679" y="22753906"/>
            <a:ext cx="2928201" cy="141973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C&amp;I Capstone Experience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8592800" y="23098393"/>
            <a:ext cx="2971800" cy="1590407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Other Electives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26386703" y="20487077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Public Speaking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41"/>
          <p:cNvCxnSpPr>
            <a:stCxn id="125" idx="3"/>
            <a:endCxn id="59" idx="7"/>
          </p:cNvCxnSpPr>
          <p:nvPr/>
        </p:nvCxnSpPr>
        <p:spPr>
          <a:xfrm flipH="1">
            <a:off x="25840055" y="21384640"/>
            <a:ext cx="864268" cy="157718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28055453" y="23012400"/>
            <a:ext cx="2881747" cy="141973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>
                <a:solidFill>
                  <a:srgbClr val="0000FF"/>
                </a:solidFill>
              </a:rPr>
              <a:t>Computers and Society</a:t>
            </a:r>
          </a:p>
        </p:txBody>
      </p:sp>
      <p:cxnSp>
        <p:nvCxnSpPr>
          <p:cNvPr id="132" name="Straight Arrow Connector 41"/>
          <p:cNvCxnSpPr>
            <a:stCxn id="125" idx="5"/>
            <a:endCxn id="131" idx="0"/>
          </p:cNvCxnSpPr>
          <p:nvPr/>
        </p:nvCxnSpPr>
        <p:spPr>
          <a:xfrm>
            <a:off x="28237926" y="21384640"/>
            <a:ext cx="1258401" cy="162776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Arrow Connector 41"/>
          <p:cNvCxnSpPr>
            <a:endCxn id="59" idx="0"/>
          </p:cNvCxnSpPr>
          <p:nvPr/>
        </p:nvCxnSpPr>
        <p:spPr>
          <a:xfrm flipH="1">
            <a:off x="24804780" y="20040600"/>
            <a:ext cx="77954" cy="271330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/>
          <p:cNvSpPr/>
          <p:nvPr/>
        </p:nvSpPr>
        <p:spPr>
          <a:xfrm>
            <a:off x="577291" y="533400"/>
            <a:ext cx="42896589" cy="32196504"/>
          </a:xfrm>
          <a:prstGeom prst="rect">
            <a:avLst/>
          </a:prstGeom>
          <a:noFill/>
          <a:ln w="127000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279" name="TextBox 278"/>
          <p:cNvSpPr txBox="1"/>
          <p:nvPr/>
        </p:nvSpPr>
        <p:spPr>
          <a:xfrm>
            <a:off x="13975181" y="717828"/>
            <a:ext cx="15940839" cy="141577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dirty="0" smtClean="0"/>
              <a:t>Computing and Informatics Courses</a:t>
            </a:r>
            <a:endParaRPr lang="en-US" dirty="0"/>
          </a:p>
        </p:txBody>
      </p:sp>
      <p:sp>
        <p:nvSpPr>
          <p:cNvPr id="316" name="Oval 315"/>
          <p:cNvSpPr>
            <a:spLocks noChangeAspect="1"/>
          </p:cNvSpPr>
          <p:nvPr/>
        </p:nvSpPr>
        <p:spPr>
          <a:xfrm>
            <a:off x="3283035" y="31187611"/>
            <a:ext cx="2168843" cy="105156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Optional </a:t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CI Track course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8" name="Oval 317"/>
          <p:cNvSpPr>
            <a:spLocks noChangeAspect="1"/>
          </p:cNvSpPr>
          <p:nvPr/>
        </p:nvSpPr>
        <p:spPr>
          <a:xfrm>
            <a:off x="960450" y="31187611"/>
            <a:ext cx="2168843" cy="105156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Required </a:t>
            </a:r>
            <a:br>
              <a:rPr lang="en-US" sz="2000" b="1" dirty="0" smtClean="0">
                <a:solidFill>
                  <a:srgbClr val="0000FF"/>
                </a:solidFill>
              </a:rPr>
            </a:br>
            <a:r>
              <a:rPr lang="en-US" sz="2000" b="1" dirty="0" smtClean="0">
                <a:solidFill>
                  <a:srgbClr val="0000FF"/>
                </a:solidFill>
              </a:rPr>
              <a:t>CI course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324" name="Straight Arrow Connector 41"/>
          <p:cNvCxnSpPr/>
          <p:nvPr/>
        </p:nvCxnSpPr>
        <p:spPr>
          <a:xfrm flipH="1" flipV="1">
            <a:off x="20206875" y="31595067"/>
            <a:ext cx="1523998" cy="776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21833280" y="31442667"/>
            <a:ext cx="171252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Pre-requisite </a:t>
            </a:r>
            <a:endParaRPr lang="en-US" sz="2400" b="1" dirty="0"/>
          </a:p>
        </p:txBody>
      </p:sp>
      <p:cxnSp>
        <p:nvCxnSpPr>
          <p:cNvPr id="301" name="Straight Connector 300"/>
          <p:cNvCxnSpPr/>
          <p:nvPr/>
        </p:nvCxnSpPr>
        <p:spPr>
          <a:xfrm>
            <a:off x="609600" y="2438400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633663" y="30708600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" name="TextBox 1217"/>
          <p:cNvSpPr txBox="1"/>
          <p:nvPr/>
        </p:nvSpPr>
        <p:spPr>
          <a:xfrm>
            <a:off x="34924719" y="31224051"/>
            <a:ext cx="8280682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dirty="0" smtClean="0"/>
              <a:t>Developed by:</a:t>
            </a:r>
            <a:r>
              <a:rPr lang="en-US" sz="2400" b="1" i="1" dirty="0" smtClean="0"/>
              <a:t> </a:t>
            </a:r>
          </a:p>
          <a:p>
            <a:pPr marL="914400"/>
            <a:r>
              <a:rPr lang="en-US" sz="2400" b="1" i="1" dirty="0" smtClean="0"/>
              <a:t>Department of Computer Science, </a:t>
            </a:r>
            <a:r>
              <a:rPr lang="en-US" sz="2400" b="1" i="1" dirty="0" smtClean="0"/>
              <a:t>28 February 2017</a:t>
            </a:r>
            <a:endParaRPr lang="en-US" sz="2400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667000"/>
            <a:ext cx="7594600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27618548" y="4177926"/>
            <a:ext cx="10015379" cy="2235200"/>
            <a:chOff x="23698200" y="4622800"/>
            <a:chExt cx="11582400" cy="2235200"/>
          </a:xfrm>
        </p:grpSpPr>
        <p:sp>
          <p:nvSpPr>
            <p:cNvPr id="4" name="Oval 3"/>
            <p:cNvSpPr/>
            <p:nvPr/>
          </p:nvSpPr>
          <p:spPr>
            <a:xfrm>
              <a:off x="24086021" y="5143126"/>
              <a:ext cx="2847822" cy="1320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Creating Android Applications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28116763" y="5143126"/>
              <a:ext cx="2847822" cy="1320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Intro to Scientific Programming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32147504" y="5143126"/>
              <a:ext cx="2847822" cy="1320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Intro to Programming Using Robots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7158055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1188797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698200" y="4622800"/>
              <a:ext cx="11582400" cy="223520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3065050" y="8991226"/>
            <a:ext cx="8481750" cy="2476874"/>
            <a:chOff x="25191375" y="8648326"/>
            <a:chExt cx="8481750" cy="2476874"/>
          </a:xfrm>
        </p:grpSpPr>
        <p:grpSp>
          <p:nvGrpSpPr>
            <p:cNvPr id="16" name="Group 15"/>
            <p:cNvGrpSpPr/>
            <p:nvPr/>
          </p:nvGrpSpPr>
          <p:grpSpPr>
            <a:xfrm>
              <a:off x="25191375" y="8648326"/>
              <a:ext cx="8481750" cy="2476874"/>
              <a:chOff x="26467725" y="7530726"/>
              <a:chExt cx="8481750" cy="2476874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27232128" y="7874000"/>
                <a:ext cx="2847822" cy="1320800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0000FF"/>
                    </a:solidFill>
                  </a:rPr>
                  <a:t>Advanced Programming Workshop</a:t>
                </a:r>
                <a:endParaRPr lang="en-US" sz="2400" b="1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1346928" y="7874000"/>
                <a:ext cx="2847822" cy="1320800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0000FF"/>
                    </a:solidFill>
                  </a:rPr>
                  <a:t>Advanced Programming Workshop</a:t>
                </a:r>
                <a:endParaRPr lang="en-US" sz="2400" b="1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26467725" y="7530726"/>
                <a:ext cx="8481750" cy="2476874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2" name="Rectangle 151"/>
            <p:cNvSpPr/>
            <p:nvPr/>
          </p:nvSpPr>
          <p:spPr>
            <a:xfrm>
              <a:off x="25625888" y="10392488"/>
              <a:ext cx="761272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 smtClean="0"/>
                <a:t>Two workshops on different topics required</a:t>
              </a:r>
              <a:endParaRPr lang="en-US" sz="3200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9447395" y="4177926"/>
            <a:ext cx="7334226" cy="2476874"/>
            <a:chOff x="9447395" y="4622800"/>
            <a:chExt cx="7334226" cy="2476874"/>
          </a:xfrm>
        </p:grpSpPr>
        <p:sp>
          <p:nvSpPr>
            <p:cNvPr id="14" name="Oval 13"/>
            <p:cNvSpPr/>
            <p:nvPr/>
          </p:nvSpPr>
          <p:spPr>
            <a:xfrm>
              <a:off x="13688270" y="5193926"/>
              <a:ext cx="2514600" cy="121920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Discrete Structures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10015601" y="5193926"/>
              <a:ext cx="2514600" cy="1219200"/>
            </a:xfrm>
            <a:prstGeom prst="ellipse">
              <a:avLst/>
            </a:prstGeom>
            <a:solidFill>
              <a:srgbClr val="FDBFF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Intro to Symbolic Logic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12752904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9447395" y="4622800"/>
              <a:ext cx="7334226" cy="2476874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Oval 157"/>
          <p:cNvSpPr/>
          <p:nvPr/>
        </p:nvSpPr>
        <p:spPr>
          <a:xfrm>
            <a:off x="6232672" y="12647262"/>
            <a:ext cx="2912907" cy="160020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</a:rPr>
              <a:t>Principles of Information </a:t>
            </a:r>
            <a:r>
              <a:rPr lang="it-IT" sz="2800" b="1" dirty="0" smtClean="0">
                <a:solidFill>
                  <a:schemeClr val="bg1"/>
                </a:solidFill>
              </a:rPr>
              <a:t>Security*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20451529" y="12540949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</a:rPr>
              <a:t>Principles of Data Structures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23376093" y="15031452"/>
            <a:ext cx="2912907" cy="1600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Design of Database Systems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23524332" y="18440400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</a:rPr>
              <a:t>Intro to Web Development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72" name="Straight Arrow Connector 41"/>
          <p:cNvCxnSpPr>
            <a:stCxn id="148" idx="2"/>
            <a:endCxn id="167" idx="7"/>
          </p:cNvCxnSpPr>
          <p:nvPr/>
        </p:nvCxnSpPr>
        <p:spPr>
          <a:xfrm flipH="1">
            <a:off x="26010654" y="11468100"/>
            <a:ext cx="1295271" cy="720664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41"/>
          <p:cNvCxnSpPr>
            <a:stCxn id="164" idx="4"/>
            <a:endCxn id="167" idx="0"/>
          </p:cNvCxnSpPr>
          <p:nvPr/>
        </p:nvCxnSpPr>
        <p:spPr>
          <a:xfrm>
            <a:off x="24832547" y="16631652"/>
            <a:ext cx="148239" cy="180874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31927800" y="24993602"/>
            <a:ext cx="9982200" cy="3700105"/>
            <a:chOff x="31364726" y="23300607"/>
            <a:chExt cx="9982200" cy="3491229"/>
          </a:xfrm>
        </p:grpSpPr>
        <p:sp>
          <p:nvSpPr>
            <p:cNvPr id="119" name="Oval 118"/>
            <p:cNvSpPr>
              <a:spLocks noChangeAspect="1"/>
            </p:cNvSpPr>
            <p:nvPr/>
          </p:nvSpPr>
          <p:spPr>
            <a:xfrm>
              <a:off x="34793726" y="23300607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Intro to Windows</a:t>
              </a:r>
              <a:br>
                <a:rPr lang="en-US" sz="2800" b="1" dirty="0">
                  <a:solidFill>
                    <a:schemeClr val="bg1"/>
                  </a:solidFill>
                </a:rPr>
              </a:br>
              <a:r>
                <a:rPr lang="en-US" sz="2800" b="1" dirty="0">
                  <a:solidFill>
                    <a:schemeClr val="bg1"/>
                  </a:solidFill>
                </a:rPr>
                <a:t>Mobile Apps</a:t>
              </a:r>
            </a:p>
          </p:txBody>
        </p:sp>
        <p:sp>
          <p:nvSpPr>
            <p:cNvPr id="191" name="Oval 190"/>
            <p:cNvSpPr>
              <a:spLocks noChangeAspect="1"/>
            </p:cNvSpPr>
            <p:nvPr/>
          </p:nvSpPr>
          <p:spPr>
            <a:xfrm>
              <a:off x="31364726" y="23300607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Intro to Android Programming</a:t>
              </a:r>
            </a:p>
          </p:txBody>
        </p:sp>
        <p:sp>
          <p:nvSpPr>
            <p:cNvPr id="194" name="Oval 193"/>
            <p:cNvSpPr>
              <a:spLocks noChangeAspect="1"/>
            </p:cNvSpPr>
            <p:nvPr/>
          </p:nvSpPr>
          <p:spPr>
            <a:xfrm>
              <a:off x="38206839" y="23300607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Intro to IOS Programming</a:t>
              </a:r>
            </a:p>
          </p:txBody>
        </p:sp>
        <p:sp>
          <p:nvSpPr>
            <p:cNvPr id="205" name="Oval 204"/>
            <p:cNvSpPr>
              <a:spLocks noChangeAspect="1"/>
            </p:cNvSpPr>
            <p:nvPr/>
          </p:nvSpPr>
          <p:spPr>
            <a:xfrm>
              <a:off x="34793726" y="25269370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Advanced Windows</a:t>
              </a:r>
              <a:br>
                <a:rPr lang="en-US" sz="2800" b="1" dirty="0">
                  <a:solidFill>
                    <a:schemeClr val="bg1"/>
                  </a:solidFill>
                </a:rPr>
              </a:br>
              <a:r>
                <a:rPr lang="en-US" sz="2800" b="1" dirty="0">
                  <a:solidFill>
                    <a:schemeClr val="bg1"/>
                  </a:solidFill>
                </a:rPr>
                <a:t>Mobile Apps</a:t>
              </a:r>
            </a:p>
          </p:txBody>
        </p:sp>
        <p:sp>
          <p:nvSpPr>
            <p:cNvPr id="206" name="Oval 205"/>
            <p:cNvSpPr>
              <a:spLocks noChangeAspect="1"/>
            </p:cNvSpPr>
            <p:nvPr/>
          </p:nvSpPr>
          <p:spPr>
            <a:xfrm>
              <a:off x="31364726" y="25269370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Advanced Android Programming</a:t>
              </a:r>
            </a:p>
          </p:txBody>
        </p:sp>
        <p:sp>
          <p:nvSpPr>
            <p:cNvPr id="208" name="Oval 207"/>
            <p:cNvSpPr>
              <a:spLocks noChangeAspect="1"/>
            </p:cNvSpPr>
            <p:nvPr/>
          </p:nvSpPr>
          <p:spPr>
            <a:xfrm>
              <a:off x="38206839" y="25269370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Advanced IOS Programming</a:t>
              </a:r>
            </a:p>
          </p:txBody>
        </p:sp>
        <p:cxnSp>
          <p:nvCxnSpPr>
            <p:cNvPr id="209" name="Straight Arrow Connector 41"/>
            <p:cNvCxnSpPr>
              <a:stCxn id="191" idx="4"/>
              <a:endCxn id="206" idx="0"/>
            </p:cNvCxnSpPr>
            <p:nvPr/>
          </p:nvCxnSpPr>
          <p:spPr>
            <a:xfrm>
              <a:off x="32934770" y="24823072"/>
              <a:ext cx="0" cy="44629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Arrow Connector 41"/>
            <p:cNvCxnSpPr>
              <a:stCxn id="119" idx="4"/>
              <a:endCxn id="205" idx="0"/>
            </p:cNvCxnSpPr>
            <p:nvPr/>
          </p:nvCxnSpPr>
          <p:spPr>
            <a:xfrm>
              <a:off x="36363770" y="24823072"/>
              <a:ext cx="0" cy="44629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41"/>
            <p:cNvCxnSpPr>
              <a:stCxn id="194" idx="4"/>
              <a:endCxn id="208" idx="0"/>
            </p:cNvCxnSpPr>
            <p:nvPr/>
          </p:nvCxnSpPr>
          <p:spPr>
            <a:xfrm>
              <a:off x="39776883" y="24823072"/>
              <a:ext cx="0" cy="44629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Oval 226"/>
          <p:cNvSpPr>
            <a:spLocks noChangeAspect="1"/>
          </p:cNvSpPr>
          <p:nvPr/>
        </p:nvSpPr>
        <p:spPr>
          <a:xfrm>
            <a:off x="4832812" y="26401192"/>
            <a:ext cx="3309523" cy="1604617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Concepts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of Computing Technologies</a:t>
            </a:r>
          </a:p>
        </p:txBody>
      </p:sp>
      <p:sp>
        <p:nvSpPr>
          <p:cNvPr id="229" name="Oval 228"/>
          <p:cNvSpPr>
            <a:spLocks noChangeAspect="1"/>
          </p:cNvSpPr>
          <p:nvPr/>
        </p:nvSpPr>
        <p:spPr>
          <a:xfrm>
            <a:off x="1371600" y="26401192"/>
            <a:ext cx="3309522" cy="160461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Systems </a:t>
            </a:r>
            <a:r>
              <a:rPr lang="en-US" sz="3000" b="1" dirty="0" err="1" smtClean="0">
                <a:solidFill>
                  <a:schemeClr val="bg1"/>
                </a:solidFill>
              </a:rPr>
              <a:t>Administra-tion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242" name="Oval 241"/>
          <p:cNvSpPr>
            <a:spLocks noChangeAspect="1"/>
          </p:cNvSpPr>
          <p:nvPr/>
        </p:nvSpPr>
        <p:spPr>
          <a:xfrm>
            <a:off x="8360459" y="26416610"/>
            <a:ext cx="3221941" cy="156215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Web Server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Platforms</a:t>
            </a:r>
          </a:p>
        </p:txBody>
      </p:sp>
      <p:cxnSp>
        <p:nvCxnSpPr>
          <p:cNvPr id="67" name="Curved Connector 66"/>
          <p:cNvCxnSpPr>
            <a:stCxn id="167" idx="2"/>
            <a:endCxn id="242" idx="0"/>
          </p:cNvCxnSpPr>
          <p:nvPr/>
        </p:nvCxnSpPr>
        <p:spPr>
          <a:xfrm rot="10800000" flipV="1">
            <a:off x="9971430" y="19240500"/>
            <a:ext cx="13552902" cy="717611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23221699" y="4579350"/>
            <a:ext cx="2462531" cy="13208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Computer Science and Programming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253" name="Straight Arrow Connector 41"/>
          <p:cNvCxnSpPr>
            <a:stCxn id="252" idx="4"/>
          </p:cNvCxnSpPr>
          <p:nvPr/>
        </p:nvCxnSpPr>
        <p:spPr>
          <a:xfrm>
            <a:off x="24452965" y="5900150"/>
            <a:ext cx="1055642" cy="310196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urved Connector 262"/>
          <p:cNvCxnSpPr>
            <a:stCxn id="158" idx="4"/>
            <a:endCxn id="227" idx="1"/>
          </p:cNvCxnSpPr>
          <p:nvPr/>
        </p:nvCxnSpPr>
        <p:spPr>
          <a:xfrm rot="5400000">
            <a:off x="308943" y="19255999"/>
            <a:ext cx="12388721" cy="2371646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urved Connector 266"/>
          <p:cNvCxnSpPr>
            <a:stCxn id="46" idx="4"/>
            <a:endCxn id="227" idx="7"/>
          </p:cNvCxnSpPr>
          <p:nvPr/>
        </p:nvCxnSpPr>
        <p:spPr>
          <a:xfrm rot="5400000">
            <a:off x="5033751" y="16871378"/>
            <a:ext cx="12388721" cy="7140888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252" idx="3"/>
            <a:endCxn id="159" idx="0"/>
          </p:cNvCxnSpPr>
          <p:nvPr/>
        </p:nvCxnSpPr>
        <p:spPr>
          <a:xfrm rot="5400000">
            <a:off x="19328043" y="8286664"/>
            <a:ext cx="6834226" cy="1674345"/>
          </a:xfrm>
          <a:prstGeom prst="curvedConnector3">
            <a:avLst>
              <a:gd name="adj1" fmla="val 34508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0099094" y="10428982"/>
            <a:ext cx="514090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Other than Discrete Structures or Discrete Math</a:t>
            </a:r>
            <a:br>
              <a:rPr lang="en-US" sz="3200" b="1" dirty="0" smtClean="0"/>
            </a:br>
            <a:r>
              <a:rPr lang="en-US" sz="2400" b="1" dirty="0" smtClean="0"/>
              <a:t>(See your advisor for optimal choice)</a:t>
            </a:r>
            <a:endParaRPr lang="en-US" sz="2400" b="1" dirty="0"/>
          </a:p>
        </p:txBody>
      </p:sp>
      <p:cxnSp>
        <p:nvCxnSpPr>
          <p:cNvPr id="77" name="Curved Connector 76"/>
          <p:cNvCxnSpPr>
            <a:stCxn id="159" idx="4"/>
            <a:endCxn id="59" idx="1"/>
          </p:cNvCxnSpPr>
          <p:nvPr/>
        </p:nvCxnSpPr>
        <p:spPr>
          <a:xfrm rot="16200000" flipH="1">
            <a:off x="18428407" y="17620724"/>
            <a:ext cx="8820672" cy="1861521"/>
          </a:xfrm>
          <a:prstGeom prst="curvedConnector3">
            <a:avLst>
              <a:gd name="adj1" fmla="val 55183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46" idx="3"/>
          </p:cNvCxnSpPr>
          <p:nvPr/>
        </p:nvCxnSpPr>
        <p:spPr>
          <a:xfrm rot="5400000">
            <a:off x="2592112" y="15459608"/>
            <a:ext cx="12623065" cy="973008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158" idx="3"/>
            <a:endCxn id="229" idx="0"/>
          </p:cNvCxnSpPr>
          <p:nvPr/>
        </p:nvCxnSpPr>
        <p:spPr>
          <a:xfrm rot="5400000">
            <a:off x="-1351228" y="18390707"/>
            <a:ext cx="12388074" cy="3632896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4734384" y="24650560"/>
            <a:ext cx="10746493" cy="5693866"/>
          </a:xfrm>
          <a:prstGeom prst="rect">
            <a:avLst/>
          </a:prstGeom>
          <a:ln w="57150">
            <a:solidFill>
              <a:srgbClr val="960000"/>
            </a:solidFill>
          </a:ln>
        </p:spPr>
        <p:txBody>
          <a:bodyPr wrap="square">
            <a:spAutoFit/>
          </a:bodyPr>
          <a:lstStyle/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BINF 07.250 </a:t>
            </a:r>
            <a:r>
              <a:rPr lang="en-US" sz="2800" dirty="0"/>
              <a:t>- Introduction to Bioinformatics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16.160 - Intro to Mapping / Geographic Info Science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16.260  - Geographic Info Science  I  (3 </a:t>
            </a:r>
            <a:r>
              <a:rPr lang="en-US" sz="2800" dirty="0" err="1"/>
              <a:t>s.h</a:t>
            </a:r>
            <a:r>
              <a:rPr lang="en-US" sz="2800" dirty="0"/>
              <a:t>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16.261  - Cartography 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MIS </a:t>
            </a:r>
            <a:r>
              <a:rPr lang="en-US" sz="2800" dirty="0"/>
              <a:t>02.336 - Advanced Database </a:t>
            </a:r>
            <a:r>
              <a:rPr lang="en-US" sz="2800" dirty="0" smtClean="0"/>
              <a:t>Management   </a:t>
            </a:r>
            <a:r>
              <a:rPr lang="en-US" sz="2800" dirty="0"/>
              <a:t>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MIS 02-325 </a:t>
            </a:r>
            <a:r>
              <a:rPr lang="en-US" sz="2800" dirty="0"/>
              <a:t>- Project Management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Many, </a:t>
            </a:r>
            <a:r>
              <a:rPr lang="en-US" sz="2800" b="1" u="sng" dirty="0" smtClean="0"/>
              <a:t>but not all</a:t>
            </a:r>
            <a:r>
              <a:rPr lang="en-US" sz="2800" dirty="0" smtClean="0"/>
              <a:t>, </a:t>
            </a:r>
            <a:r>
              <a:rPr lang="en-US" sz="2800" dirty="0"/>
              <a:t>Computer Science </a:t>
            </a:r>
            <a:r>
              <a:rPr lang="en-US" sz="2800" dirty="0" smtClean="0"/>
              <a:t>courses </a:t>
            </a:r>
            <a:r>
              <a:rPr lang="en-US" sz="2800" dirty="0"/>
              <a:t>at or above the 200 level </a:t>
            </a:r>
            <a:r>
              <a:rPr lang="en-US" sz="2800" dirty="0"/>
              <a:t>and for which a student has completed all necessary pre-requisites </a:t>
            </a:r>
            <a:r>
              <a:rPr lang="en-US" sz="2800" dirty="0" smtClean="0"/>
              <a:t>may be</a:t>
            </a:r>
            <a:r>
              <a:rPr lang="en-US" sz="2800" dirty="0" smtClean="0"/>
              <a:t> used.  Such electives may not be used to fulfill </a:t>
            </a:r>
            <a:r>
              <a:rPr lang="en-US" sz="2800" b="1" dirty="0" smtClean="0"/>
              <a:t>two</a:t>
            </a:r>
            <a:r>
              <a:rPr lang="en-US" sz="2800" dirty="0" smtClean="0"/>
              <a:t> B.A. requirements and must not overlap a B.A. curricular area.  </a:t>
            </a:r>
            <a:br>
              <a:rPr lang="en-US" sz="2800" dirty="0" smtClean="0"/>
            </a:br>
            <a:r>
              <a:rPr lang="en-US" sz="2800" b="1" dirty="0" smtClean="0"/>
              <a:t>Please consult the B.A. Program Guide for the complete list</a:t>
            </a:r>
            <a:r>
              <a:rPr lang="en-US" sz="2800" dirty="0" smtClean="0"/>
              <a:t>. (</a:t>
            </a:r>
            <a:r>
              <a:rPr lang="en-US" sz="2800" dirty="0"/>
              <a:t>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Other </a:t>
            </a:r>
            <a:r>
              <a:rPr lang="en-US" sz="2800" dirty="0"/>
              <a:t>courses at or above the 200 level by permission of faculty advisor</a:t>
            </a:r>
          </a:p>
        </p:txBody>
      </p:sp>
      <p:cxnSp>
        <p:nvCxnSpPr>
          <p:cNvPr id="101" name="Curved Connector 100"/>
          <p:cNvCxnSpPr>
            <a:stCxn id="46" idx="5"/>
            <a:endCxn id="167" idx="1"/>
          </p:cNvCxnSpPr>
          <p:nvPr/>
        </p:nvCxnSpPr>
        <p:spPr>
          <a:xfrm rot="16200000" flipH="1">
            <a:off x="17558857" y="12282684"/>
            <a:ext cx="4661626" cy="812249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41"/>
          <p:cNvCxnSpPr/>
          <p:nvPr/>
        </p:nvCxnSpPr>
        <p:spPr>
          <a:xfrm flipH="1" flipV="1">
            <a:off x="24478834" y="31623000"/>
            <a:ext cx="1523998" cy="776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6105239" y="31470600"/>
            <a:ext cx="320485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Recommended sequence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3283035" y="31147719"/>
            <a:ext cx="9339950" cy="1107576"/>
            <a:chOff x="5605620" y="31147719"/>
            <a:chExt cx="9339950" cy="1107576"/>
          </a:xfrm>
        </p:grpSpPr>
        <p:sp>
          <p:nvSpPr>
            <p:cNvPr id="317" name="Oval 316"/>
            <p:cNvSpPr>
              <a:spLocks noChangeAspect="1"/>
            </p:cNvSpPr>
            <p:nvPr/>
          </p:nvSpPr>
          <p:spPr>
            <a:xfrm>
              <a:off x="5605620" y="31187611"/>
              <a:ext cx="2168843" cy="105156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Required Math/Logic course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0" name="Oval 319"/>
            <p:cNvSpPr>
              <a:spLocks noChangeAspect="1"/>
            </p:cNvSpPr>
            <p:nvPr/>
          </p:nvSpPr>
          <p:spPr>
            <a:xfrm>
              <a:off x="10408904" y="31187611"/>
              <a:ext cx="2168843" cy="1051560"/>
            </a:xfrm>
            <a:prstGeom prst="ellipse">
              <a:avLst/>
            </a:prstGeom>
            <a:solidFill>
              <a:srgbClr val="FDBFF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Required </a:t>
              </a:r>
              <a:br>
                <a:rPr lang="en-US" sz="2000" b="1" dirty="0" smtClean="0">
                  <a:solidFill>
                    <a:schemeClr val="tx1"/>
                  </a:solidFill>
                </a:rPr>
              </a:br>
              <a:r>
                <a:rPr lang="en-US" sz="2000" b="1" dirty="0" smtClean="0">
                  <a:solidFill>
                    <a:schemeClr val="tx1"/>
                  </a:solidFill>
                </a:rPr>
                <a:t>non-CI course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8001000" y="31203735"/>
              <a:ext cx="2168843" cy="1051560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CI Elective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90" name="Oval 89"/>
            <p:cNvSpPr>
              <a:spLocks/>
            </p:cNvSpPr>
            <p:nvPr/>
          </p:nvSpPr>
          <p:spPr>
            <a:xfrm>
              <a:off x="12778442" y="31147719"/>
              <a:ext cx="2167128" cy="10515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Required </a:t>
              </a:r>
              <a:br>
                <a:rPr lang="en-US" sz="2000" b="1" dirty="0" smtClean="0">
                  <a:solidFill>
                    <a:schemeClr val="bg1"/>
                  </a:solidFill>
                </a:rPr>
              </a:br>
              <a:r>
                <a:rPr lang="en-US" sz="2000" b="1" dirty="0" smtClean="0">
                  <a:solidFill>
                    <a:schemeClr val="bg1"/>
                  </a:solidFill>
                </a:rPr>
                <a:t>MIS Course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1" name="Curved Connector 90"/>
          <p:cNvCxnSpPr/>
          <p:nvPr/>
        </p:nvCxnSpPr>
        <p:spPr>
          <a:xfrm rot="16200000" flipH="1">
            <a:off x="26563196" y="14286914"/>
            <a:ext cx="13182461" cy="7544833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4587708" y="6559550"/>
            <a:ext cx="3046219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Intro to Object </a:t>
            </a:r>
            <a:br>
              <a:rPr lang="en-US" dirty="0"/>
            </a:br>
            <a:r>
              <a:rPr lang="en-US" dirty="0"/>
              <a:t>Oriented Programming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7989230" y="12925550"/>
            <a:ext cx="2118400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 Structures</a:t>
            </a:r>
            <a:br>
              <a:rPr lang="en-US" dirty="0"/>
            </a:br>
            <a:r>
              <a:rPr lang="en-US" dirty="0"/>
              <a:t>and Algorithms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0439400" y="12847197"/>
            <a:ext cx="2642652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 Communications</a:t>
            </a:r>
            <a:br>
              <a:rPr lang="en-US" dirty="0"/>
            </a:br>
            <a:r>
              <a:rPr lang="en-US" dirty="0"/>
              <a:t>and Networking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57585" y="12925550"/>
            <a:ext cx="2619756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Cyber Security:</a:t>
            </a:r>
            <a:br>
              <a:rPr lang="en-US" dirty="0"/>
            </a:br>
            <a:r>
              <a:rPr lang="en-US" dirty="0"/>
              <a:t>Fundamentals, </a:t>
            </a:r>
            <a:br>
              <a:rPr lang="en-US" dirty="0"/>
            </a:br>
            <a:r>
              <a:rPr lang="en-US" dirty="0"/>
              <a:t>Principles and Apps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6832706" y="15258871"/>
            <a:ext cx="2504294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Database Systems:</a:t>
            </a:r>
            <a:br>
              <a:rPr lang="en-US" dirty="0"/>
            </a:br>
            <a:r>
              <a:rPr lang="en-US" dirty="0"/>
              <a:t>Theory and Programming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6839981" y="18825001"/>
            <a:ext cx="2110156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Web </a:t>
            </a:r>
          </a:p>
          <a:p>
            <a:r>
              <a:rPr lang="en-US" dirty="0"/>
              <a:t>Programming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5828423" y="31258000"/>
            <a:ext cx="2110156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Corresponding</a:t>
            </a:r>
            <a:br>
              <a:rPr lang="en-US" dirty="0"/>
            </a:br>
            <a:r>
              <a:rPr lang="en-US" dirty="0"/>
              <a:t>BS Equivalent</a:t>
            </a: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5538527" y="29079125"/>
            <a:ext cx="2776631" cy="1346245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Topics Mobile Programming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817714" y="8856495"/>
            <a:ext cx="3046219" cy="1569660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Object Oriented Programming and Data Abstraction counts for 1 APW</a:t>
            </a:r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16623279" y="17219061"/>
            <a:ext cx="3221941" cy="156215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Human-Computer Interaction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102" name="Curved Connector 101"/>
          <p:cNvCxnSpPr>
            <a:stCxn id="159" idx="3"/>
            <a:endCxn id="99" idx="0"/>
          </p:cNvCxnSpPr>
          <p:nvPr/>
        </p:nvCxnSpPr>
        <p:spPr>
          <a:xfrm rot="5400000">
            <a:off x="17900054" y="14241001"/>
            <a:ext cx="3312256" cy="264386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31817714" y="10686871"/>
            <a:ext cx="3046219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Programming Languages </a:t>
            </a:r>
            <a:br>
              <a:rPr lang="en-US" dirty="0" smtClean="0"/>
            </a:br>
            <a:r>
              <a:rPr lang="en-US" dirty="0" smtClean="0"/>
              <a:t>counts for 1 APW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3829087" y="28748368"/>
            <a:ext cx="58674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Four restricted electives needed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545690" y="14327097"/>
            <a:ext cx="31997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*highly recommended restricted elective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3834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32428</TotalTime>
  <Words>282</Words>
  <Application>Microsoft Office PowerPoint</Application>
  <PresentationFormat>Custom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Rowan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 Myers</dc:creator>
  <cp:lastModifiedBy>Myers, Jack F</cp:lastModifiedBy>
  <cp:revision>208</cp:revision>
  <cp:lastPrinted>2015-06-23T19:41:23Z</cp:lastPrinted>
  <dcterms:created xsi:type="dcterms:W3CDTF">2013-02-27T17:58:40Z</dcterms:created>
  <dcterms:modified xsi:type="dcterms:W3CDTF">2017-02-28T16:43:56Z</dcterms:modified>
</cp:coreProperties>
</file>